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Georgia Pro Light" charset="1" panose="02040302050405020303"/>
      <p:regular r:id="rId23"/>
    </p:embeddedFont>
    <p:embeddedFont>
      <p:font typeface="DM Sans" charset="1" panose="00000000000000000000"/>
      <p:regular r:id="rId24"/>
    </p:embeddedFont>
    <p:embeddedFont>
      <p:font typeface="DM Sans Bold" charset="1" panose="00000000000000000000"/>
      <p:regular r:id="rId25"/>
    </p:embeddedFont>
    <p:embeddedFont>
      <p:font typeface="Cinzel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4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00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991600" cy="10287000"/>
            <a:chOff x="0" y="0"/>
            <a:chExt cx="1035548" cy="11847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5548" cy="1184737"/>
            </a:xfrm>
            <a:custGeom>
              <a:avLst/>
              <a:gdLst/>
              <a:ahLst/>
              <a:cxnLst/>
              <a:rect r="r" b="b" t="t" l="l"/>
              <a:pathLst>
                <a:path h="1184737" w="1035548">
                  <a:moveTo>
                    <a:pt x="0" y="0"/>
                  </a:moveTo>
                  <a:lnTo>
                    <a:pt x="1035548" y="0"/>
                  </a:lnTo>
                  <a:lnTo>
                    <a:pt x="1035548" y="1184737"/>
                  </a:lnTo>
                  <a:lnTo>
                    <a:pt x="0" y="1184737"/>
                  </a:lnTo>
                  <a:close/>
                </a:path>
              </a:pathLst>
            </a:custGeom>
            <a:blipFill>
              <a:blip r:embed="rId2"/>
              <a:stretch>
                <a:fillRect l="0" t="-378" r="0" b="-3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054371" y="4339095"/>
            <a:ext cx="6877050" cy="585084"/>
            <a:chOff x="0" y="0"/>
            <a:chExt cx="9169400" cy="780112"/>
          </a:xfrm>
        </p:grpSpPr>
        <p:sp>
          <p:nvSpPr>
            <p:cNvPr name="Freeform 5" id="5"/>
            <p:cNvSpPr/>
            <p:nvPr/>
          </p:nvSpPr>
          <p:spPr>
            <a:xfrm flipH="true" flipV="false" rot="-5400000">
              <a:off x="36553" y="74861"/>
              <a:ext cx="555143" cy="628248"/>
            </a:xfrm>
            <a:custGeom>
              <a:avLst/>
              <a:gdLst/>
              <a:ahLst/>
              <a:cxnLst/>
              <a:rect r="r" b="b" t="t" l="l"/>
              <a:pathLst>
                <a:path h="628248" w="555143">
                  <a:moveTo>
                    <a:pt x="555143" y="0"/>
                  </a:moveTo>
                  <a:lnTo>
                    <a:pt x="0" y="0"/>
                  </a:lnTo>
                  <a:lnTo>
                    <a:pt x="0" y="628248"/>
                  </a:lnTo>
                  <a:lnTo>
                    <a:pt x="555143" y="628248"/>
                  </a:lnTo>
                  <a:lnTo>
                    <a:pt x="555143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795304" y="95250"/>
              <a:ext cx="8374096" cy="68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55"/>
                </a:lnSpc>
              </a:pPr>
              <a:r>
                <a:rPr lang="en-US" sz="3864" spc="-77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MetroCredit Bank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90347" y="0"/>
            <a:ext cx="2097653" cy="2166041"/>
          </a:xfrm>
          <a:custGeom>
            <a:avLst/>
            <a:gdLst/>
            <a:ahLst/>
            <a:cxnLst/>
            <a:rect r="r" b="b" t="t" l="l"/>
            <a:pathLst>
              <a:path h="2166041" w="2097653">
                <a:moveTo>
                  <a:pt x="0" y="0"/>
                </a:moveTo>
                <a:lnTo>
                  <a:pt x="2097653" y="0"/>
                </a:lnTo>
                <a:lnTo>
                  <a:pt x="2097653" y="2166041"/>
                </a:lnTo>
                <a:lnTo>
                  <a:pt x="0" y="2166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12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054371" y="5716077"/>
            <a:ext cx="6886575" cy="1391374"/>
            <a:chOff x="0" y="0"/>
            <a:chExt cx="9182100" cy="185516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7150"/>
              <a:ext cx="9182100" cy="7514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00"/>
                </a:lnSpc>
              </a:pPr>
              <a:r>
                <a:rPr lang="en-US" sz="4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Information System Audit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9510"/>
              <a:ext cx="917267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39"/>
                </a:lnSpc>
              </a:pPr>
              <a:r>
                <a:rPr lang="en-US" sz="35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[Audit Group #3]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054371" y="7343205"/>
            <a:ext cx="479821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COLLIN COLLEGE · CYBR 4340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54371" y="9210675"/>
            <a:ext cx="513605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PROFESSOR AKANNI GBOLAHAN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4371" y="8478743"/>
            <a:ext cx="5008513" cy="549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4000" strike="noStrike" u="none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Under the Guidance of: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A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9150" y="677058"/>
            <a:ext cx="8324850" cy="7341337"/>
            <a:chOff x="0" y="0"/>
            <a:chExt cx="11099800" cy="978844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Main Challenges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585046"/>
              <a:ext cx="11099800" cy="5203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4" indent="-345437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</a:t>
              </a:r>
              <a:r>
                <a:rPr lang="en-US" sz="3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artial MFA rollout</a:t>
              </a:r>
            </a:p>
            <a:p>
              <a:pPr algn="l" marL="690874" indent="-345437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Shared administrative credentials</a:t>
              </a:r>
            </a:p>
            <a:p>
              <a:pPr algn="l" marL="690874" indent="-345437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Vendor oversight gaps</a:t>
              </a:r>
            </a:p>
            <a:p>
              <a:pPr algn="l" marL="690874" indent="-345437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Legacy infrastructure</a:t>
              </a:r>
            </a:p>
            <a:p>
              <a:pPr algn="l" marL="690874" indent="-345437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High phishing failure rate</a:t>
              </a:r>
            </a:p>
            <a:p>
              <a:pPr algn="l" marL="690874" indent="-345437" lvl="1">
                <a:lnSpc>
                  <a:spcPts val="4479"/>
                </a:lnSpc>
                <a:buFont typeface="Arial"/>
                <a:buChar char="•"/>
              </a:pPr>
              <a:r>
                <a:rPr lang="en-US" sz="31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Weak awareness program</a:t>
              </a:r>
            </a:p>
            <a:p>
              <a:pPr algn="l" marL="0" indent="0" lvl="0">
                <a:lnSpc>
                  <a:spcPts val="44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643597" y="3858"/>
            <a:ext cx="1644403" cy="1698014"/>
          </a:xfrm>
          <a:custGeom>
            <a:avLst/>
            <a:gdLst/>
            <a:ahLst/>
            <a:cxnLst/>
            <a:rect r="r" b="b" t="t" l="l"/>
            <a:pathLst>
              <a:path h="1698014" w="1644403">
                <a:moveTo>
                  <a:pt x="0" y="0"/>
                </a:moveTo>
                <a:lnTo>
                  <a:pt x="1644403" y="0"/>
                </a:lnTo>
                <a:lnTo>
                  <a:pt x="1644403" y="1698014"/>
                </a:lnTo>
                <a:lnTo>
                  <a:pt x="0" y="1698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12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0891451" cy="7299753"/>
            <a:chOff x="0" y="0"/>
            <a:chExt cx="14521935" cy="97330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7150"/>
              <a:ext cx="14521935" cy="1425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030"/>
                </a:lnSpc>
              </a:pPr>
              <a:r>
                <a:rPr lang="en-US" sz="7300">
                  <a:solidFill>
                    <a:srgbClr val="E03C8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Risk Assessment Overview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240193" y="4821489"/>
              <a:ext cx="6207109" cy="4911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99"/>
                </a:lnSpc>
              </a:pPr>
              <a:r>
                <a:rPr lang="en-US" sz="3999">
                  <a:solidFill>
                    <a:srgbClr val="333333"/>
                  </a:solidFill>
                  <a:latin typeface="DM Sans"/>
                  <a:ea typeface="DM Sans"/>
                  <a:cs typeface="DM Sans"/>
                  <a:sym typeface="DM Sans"/>
                </a:rPr>
                <a:t>R</a:t>
              </a:r>
              <a:r>
                <a:rPr lang="en-US" sz="3999">
                  <a:solidFill>
                    <a:srgbClr val="333333"/>
                  </a:solidFill>
                  <a:latin typeface="DM Sans"/>
                  <a:ea typeface="DM Sans"/>
                  <a:cs typeface="DM Sans"/>
                  <a:sym typeface="DM Sans"/>
                </a:rPr>
                <a:t>isk Distribution:</a:t>
              </a:r>
            </a:p>
            <a:p>
              <a:pPr algn="l" marL="863590" indent="-431795" lvl="1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333333"/>
                  </a:solidFill>
                  <a:latin typeface="DM Sans"/>
                  <a:ea typeface="DM Sans"/>
                  <a:cs typeface="DM Sans"/>
                  <a:sym typeface="DM Sans"/>
                </a:rPr>
                <a:t>3 Critical</a:t>
              </a:r>
            </a:p>
            <a:p>
              <a:pPr algn="l" marL="863590" indent="-431795" lvl="1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333333"/>
                  </a:solidFill>
                  <a:latin typeface="DM Sans"/>
                  <a:ea typeface="DM Sans"/>
                  <a:cs typeface="DM Sans"/>
                  <a:sym typeface="DM Sans"/>
                </a:rPr>
                <a:t>6 High</a:t>
              </a:r>
            </a:p>
            <a:p>
              <a:pPr algn="l" marL="863590" indent="-431795" lvl="1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333333"/>
                  </a:solidFill>
                  <a:latin typeface="DM Sans"/>
                  <a:ea typeface="DM Sans"/>
                  <a:cs typeface="DM Sans"/>
                  <a:sym typeface="DM Sans"/>
                </a:rPr>
                <a:t>1 Medium</a:t>
              </a:r>
            </a:p>
            <a:p>
              <a:pPr algn="l" marL="0" indent="0" lvl="0">
                <a:lnSpc>
                  <a:spcPts val="72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00745" y="2321509"/>
            <a:ext cx="8287255" cy="7965491"/>
          </a:xfrm>
          <a:custGeom>
            <a:avLst/>
            <a:gdLst/>
            <a:ahLst/>
            <a:cxnLst/>
            <a:rect r="r" b="b" t="t" l="l"/>
            <a:pathLst>
              <a:path h="7965491" w="8287255">
                <a:moveTo>
                  <a:pt x="0" y="0"/>
                </a:moveTo>
                <a:lnTo>
                  <a:pt x="8287255" y="0"/>
                </a:lnTo>
                <a:lnTo>
                  <a:pt x="8287255" y="7965491"/>
                </a:lnTo>
                <a:lnTo>
                  <a:pt x="0" y="79654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78" r="0" b="-247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43597" y="3858"/>
            <a:ext cx="1644403" cy="1698014"/>
          </a:xfrm>
          <a:custGeom>
            <a:avLst/>
            <a:gdLst/>
            <a:ahLst/>
            <a:cxnLst/>
            <a:rect r="r" b="b" t="t" l="l"/>
            <a:pathLst>
              <a:path h="1698014" w="1644403">
                <a:moveTo>
                  <a:pt x="0" y="0"/>
                </a:moveTo>
                <a:lnTo>
                  <a:pt x="1644403" y="0"/>
                </a:lnTo>
                <a:lnTo>
                  <a:pt x="1644403" y="1698014"/>
                </a:lnTo>
                <a:lnTo>
                  <a:pt x="0" y="1698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12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028700" y="2778534"/>
          <a:ext cx="9429750" cy="6915150"/>
        </p:xfrm>
        <a:graphic>
          <a:graphicData uri="http://schemas.openxmlformats.org/presentationml/2006/ole">
            <p:oleObj imgW="11315700" imgH="88011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6643597" y="3858"/>
            <a:ext cx="1644403" cy="1698014"/>
          </a:xfrm>
          <a:custGeom>
            <a:avLst/>
            <a:gdLst/>
            <a:ahLst/>
            <a:cxnLst/>
            <a:rect r="r" b="b" t="t" l="l"/>
            <a:pathLst>
              <a:path h="1698014" w="1644403">
                <a:moveTo>
                  <a:pt x="0" y="0"/>
                </a:moveTo>
                <a:lnTo>
                  <a:pt x="1644403" y="0"/>
                </a:lnTo>
                <a:lnTo>
                  <a:pt x="1644403" y="1698014"/>
                </a:lnTo>
                <a:lnTo>
                  <a:pt x="0" y="1698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12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3050" y="1085850"/>
            <a:ext cx="7002810" cy="105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30"/>
              </a:lnSpc>
              <a:spcBef>
                <a:spcPct val="0"/>
              </a:spcBef>
            </a:pPr>
            <a:r>
              <a:rPr lang="en-US" sz="7300" strike="noStrike" u="none">
                <a:solidFill>
                  <a:srgbClr val="E03C8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Risk Matrix Table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A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96400" y="2406015"/>
            <a:ext cx="7191375" cy="144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The audit revealed several </a:t>
            </a:r>
            <a:r>
              <a:rPr lang="en-US" b="true" sz="2073">
                <a:solidFill>
                  <a:srgbClr val="333333"/>
                </a:solidFill>
                <a:latin typeface="DM Sans Bold"/>
                <a:ea typeface="DM Sans Bold"/>
                <a:cs typeface="DM Sans Bold"/>
                <a:sym typeface="DM Sans Bold"/>
              </a:rPr>
              <a:t>key compliance issues</a:t>
            </a: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indicating non-adherence to regulations. Immediate corrective actions are necessary to mitigate risks and ensure alignment with industry standards.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96400" y="1510665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333333"/>
                </a:solidFill>
                <a:latin typeface="DM Sans Bold"/>
                <a:ea typeface="DM Sans Bold"/>
                <a:cs typeface="DM Sans Bold"/>
                <a:sym typeface="DM Sans Bold"/>
              </a:rPr>
              <a:t>COMPLIANCE FINDINGS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6400" y="5095875"/>
            <a:ext cx="7191375" cy="144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 thorough examination of the systems uncovered </a:t>
            </a:r>
            <a:r>
              <a:rPr lang="en-US" b="true" sz="2073">
                <a:solidFill>
                  <a:srgbClr val="333333"/>
                </a:solidFill>
                <a:latin typeface="DM Sans Bold"/>
                <a:ea typeface="DM Sans Bold"/>
                <a:cs typeface="DM Sans Bold"/>
                <a:sym typeface="DM Sans Bold"/>
              </a:rPr>
              <a:t>critical vulnerabilities</a:t>
            </a: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 in infrastructure. Addressing these weaknesses is vital for safeguarding sensitive data and maintaining operational integrity.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96400" y="4200525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333333"/>
                </a:solidFill>
                <a:latin typeface="DM Sans Bold"/>
                <a:ea typeface="DM Sans Bold"/>
                <a:cs typeface="DM Sans Bold"/>
                <a:sym typeface="DM Sans Bold"/>
              </a:rPr>
              <a:t>TECHNICAL FINDINGS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6400" y="7778115"/>
            <a:ext cx="7191375" cy="144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The assessment identified multiple </a:t>
            </a:r>
            <a:r>
              <a:rPr lang="en-US" b="true" sz="2073">
                <a:solidFill>
                  <a:srgbClr val="333333"/>
                </a:solidFill>
                <a:latin typeface="DM Sans Bold"/>
                <a:ea typeface="DM Sans Bold"/>
                <a:cs typeface="DM Sans Bold"/>
                <a:sym typeface="DM Sans Bold"/>
              </a:rPr>
              <a:t>high-risk areas</a:t>
            </a: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, including potential data breaches and insider threats. Ongoing monitoring and proactive measures are essential to protect the bank's resources effectively.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96400" y="6887795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333333"/>
                </a:solidFill>
                <a:latin typeface="DM Sans Bold"/>
                <a:ea typeface="DM Sans Bold"/>
                <a:cs typeface="DM Sans Bold"/>
                <a:sym typeface="DM Sans Bold"/>
              </a:rPr>
              <a:t>RISK FINDINGS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733425"/>
            <a:ext cx="5753100" cy="22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Audit Findings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43597" y="3858"/>
            <a:ext cx="1644403" cy="1698014"/>
          </a:xfrm>
          <a:custGeom>
            <a:avLst/>
            <a:gdLst/>
            <a:ahLst/>
            <a:cxnLst/>
            <a:rect r="r" b="b" t="t" l="l"/>
            <a:pathLst>
              <a:path h="1698014" w="1644403">
                <a:moveTo>
                  <a:pt x="0" y="0"/>
                </a:moveTo>
                <a:lnTo>
                  <a:pt x="1644403" y="0"/>
                </a:lnTo>
                <a:lnTo>
                  <a:pt x="1644403" y="1698014"/>
                </a:lnTo>
                <a:lnTo>
                  <a:pt x="0" y="1698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12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1A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08720" y="0"/>
            <a:ext cx="7479280" cy="10287000"/>
            <a:chOff x="0" y="0"/>
            <a:chExt cx="1874781" cy="25785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4781" cy="2578573"/>
            </a:xfrm>
            <a:custGeom>
              <a:avLst/>
              <a:gdLst/>
              <a:ahLst/>
              <a:cxnLst/>
              <a:rect r="r" b="b" t="t" l="l"/>
              <a:pathLst>
                <a:path h="2578573" w="1874781">
                  <a:moveTo>
                    <a:pt x="0" y="0"/>
                  </a:moveTo>
                  <a:lnTo>
                    <a:pt x="1874781" y="0"/>
                  </a:lnTo>
                  <a:lnTo>
                    <a:pt x="1874781" y="2578573"/>
                  </a:lnTo>
                  <a:lnTo>
                    <a:pt x="0" y="2578573"/>
                  </a:lnTo>
                  <a:close/>
                </a:path>
              </a:pathLst>
            </a:custGeom>
            <a:blipFill>
              <a:blip r:embed="rId2"/>
              <a:stretch>
                <a:fillRect l="-459" t="0" r="-45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666750"/>
            <a:ext cx="8324850" cy="3840480"/>
            <a:chOff x="0" y="0"/>
            <a:chExt cx="11099800" cy="512063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320925"/>
              <a:ext cx="1109980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trike="noStrike" u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Percentage of Critical Risks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00755"/>
              <a:ext cx="11099800" cy="1619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This figure indicates that </a:t>
              </a:r>
              <a:r>
                <a:rPr lang="en-US" b="true" sz="2100" strike="noStrike" u="none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45% of the identified risks</a:t>
              </a:r>
              <a:r>
                <a:rPr lang="en-US" sz="2100" strike="noStrike" u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 fall into the critical category, highlighting urgent areas for attention and remediation to ensure compliance and security.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0025"/>
              <a:ext cx="11099800" cy="1920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99"/>
                </a:lnSpc>
                <a:spcBef>
                  <a:spcPct val="0"/>
                </a:spcBef>
              </a:pPr>
              <a:r>
                <a:rPr lang="en-US" sz="10499" strike="noStrike" u="none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45%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8588986"/>
            <a:ext cx="1644403" cy="1698014"/>
          </a:xfrm>
          <a:custGeom>
            <a:avLst/>
            <a:gdLst/>
            <a:ahLst/>
            <a:cxnLst/>
            <a:rect r="r" b="b" t="t" l="l"/>
            <a:pathLst>
              <a:path h="1698014" w="1644403">
                <a:moveTo>
                  <a:pt x="0" y="0"/>
                </a:moveTo>
                <a:lnTo>
                  <a:pt x="1644403" y="0"/>
                </a:lnTo>
                <a:lnTo>
                  <a:pt x="1644403" y="1698014"/>
                </a:lnTo>
                <a:lnTo>
                  <a:pt x="0" y="1698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12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A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34" r="0" b="-3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1651" y="790442"/>
            <a:ext cx="9108100" cy="8061099"/>
            <a:chOff x="0" y="0"/>
            <a:chExt cx="12144133" cy="1074813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64748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Rec</a:t>
              </a:r>
              <a:r>
                <a:rPr lang="en-US" sz="8000">
                  <a:solidFill>
                    <a:srgbClr val="FFFFFF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ommendations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90767"/>
              <a:ext cx="12144133" cy="5257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30083" indent="-365041" lvl="1">
                <a:lnSpc>
                  <a:spcPts val="4734"/>
                </a:lnSpc>
                <a:buFont typeface="Arial"/>
                <a:buChar char="•"/>
              </a:pPr>
              <a:r>
                <a:rPr lang="en-US" sz="338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</a:t>
              </a:r>
              <a:r>
                <a:rPr lang="en-US" sz="338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nforce full MFA and implement PAM</a:t>
              </a:r>
            </a:p>
            <a:p>
              <a:pPr algn="l" marL="730083" indent="-365041" lvl="1">
                <a:lnSpc>
                  <a:spcPts val="4734"/>
                </a:lnSpc>
                <a:buFont typeface="Arial"/>
                <a:buChar char="•"/>
              </a:pPr>
              <a:r>
                <a:rPr lang="en-US" sz="338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Modernize legacy systems</a:t>
              </a:r>
            </a:p>
            <a:p>
              <a:pPr algn="l" marL="730083" indent="-365041" lvl="1">
                <a:lnSpc>
                  <a:spcPts val="4734"/>
                </a:lnSpc>
                <a:buFont typeface="Arial"/>
                <a:buChar char="•"/>
              </a:pPr>
              <a:r>
                <a:rPr lang="en-US" sz="338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Strengthen vendor oversight</a:t>
              </a:r>
            </a:p>
            <a:p>
              <a:pPr algn="l" marL="730083" indent="-365041" lvl="1">
                <a:lnSpc>
                  <a:spcPts val="4734"/>
                </a:lnSpc>
                <a:buFont typeface="Arial"/>
                <a:buChar char="•"/>
              </a:pPr>
              <a:r>
                <a:rPr lang="en-US" sz="338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Update IR/DR plans and test annually</a:t>
              </a:r>
            </a:p>
            <a:p>
              <a:pPr algn="l" marL="730083" indent="-365041" lvl="1">
                <a:lnSpc>
                  <a:spcPts val="4734"/>
                </a:lnSpc>
                <a:buFont typeface="Arial"/>
                <a:buChar char="•"/>
              </a:pPr>
              <a:r>
                <a:rPr lang="en-US" sz="338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Improve logging through SIEM integration</a:t>
              </a:r>
            </a:p>
            <a:p>
              <a:pPr algn="l" marL="730083" indent="-365041" lvl="1">
                <a:lnSpc>
                  <a:spcPts val="4734"/>
                </a:lnSpc>
                <a:buFont typeface="Arial"/>
                <a:buChar char="•"/>
              </a:pPr>
              <a:r>
                <a:rPr lang="en-US" sz="338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Enhance security awareness training</a:t>
              </a:r>
            </a:p>
            <a:p>
              <a:pPr algn="l" marL="0" indent="0" lvl="0">
                <a:lnSpc>
                  <a:spcPts val="2914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968440" y="2445635"/>
            <a:ext cx="1644403" cy="1698014"/>
          </a:xfrm>
          <a:custGeom>
            <a:avLst/>
            <a:gdLst/>
            <a:ahLst/>
            <a:cxnLst/>
            <a:rect r="r" b="b" t="t" l="l"/>
            <a:pathLst>
              <a:path h="1698014" w="1644403">
                <a:moveTo>
                  <a:pt x="0" y="0"/>
                </a:moveTo>
                <a:lnTo>
                  <a:pt x="1644403" y="0"/>
                </a:lnTo>
                <a:lnTo>
                  <a:pt x="1644403" y="1698014"/>
                </a:lnTo>
                <a:lnTo>
                  <a:pt x="0" y="1698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12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A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700072" cy="10201471"/>
          </a:xfrm>
          <a:custGeom>
            <a:avLst/>
            <a:gdLst/>
            <a:ahLst/>
            <a:cxnLst/>
            <a:rect r="r" b="b" t="t" l="l"/>
            <a:pathLst>
              <a:path h="10201471" w="5700072">
                <a:moveTo>
                  <a:pt x="0" y="0"/>
                </a:moveTo>
                <a:lnTo>
                  <a:pt x="5700072" y="0"/>
                </a:lnTo>
                <a:lnTo>
                  <a:pt x="5700072" y="10201471"/>
                </a:lnTo>
                <a:lnTo>
                  <a:pt x="0" y="10201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44204" y="2210663"/>
            <a:ext cx="9926687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Remediation Roadmap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19614" y="5172075"/>
            <a:ext cx="10228505" cy="2251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6"/>
              </a:lnSpc>
              <a:spcBef>
                <a:spcPct val="0"/>
              </a:spcBef>
            </a:pPr>
            <a:r>
              <a:rPr lang="en-US" sz="3933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0–3 Months: MFA, PAM, vendor reviews</a:t>
            </a:r>
          </a:p>
          <a:p>
            <a:pPr algn="l">
              <a:lnSpc>
                <a:spcPts val="4326"/>
              </a:lnSpc>
              <a:spcBef>
                <a:spcPct val="0"/>
              </a:spcBef>
            </a:pPr>
            <a:r>
              <a:rPr lang="en-US" sz="3933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3–9 Months: Patching, IR/DR updates</a:t>
            </a:r>
          </a:p>
          <a:p>
            <a:pPr algn="l">
              <a:lnSpc>
                <a:spcPts val="4546"/>
              </a:lnSpc>
              <a:spcBef>
                <a:spcPct val="0"/>
              </a:spcBef>
            </a:pPr>
            <a:r>
              <a:rPr lang="en-US" sz="4133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9–18 Months: Network segmentation,                      system replacement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07981" y="733425"/>
            <a:ext cx="8324850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E03C8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References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3536" y="2912794"/>
            <a:ext cx="9949123" cy="447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1"/>
              </a:lnSpc>
              <a:spcBef>
                <a:spcPct val="0"/>
              </a:spcBef>
            </a:pPr>
            <a:r>
              <a:rPr lang="en-US" sz="1792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1. National Institute of Standards and Technology. (2018). Framework for improving critical infrastructure cybersecurity (Version 1.1). U.S. Department of Commerce. https://nvlpubs.nist.gov/nistpubs/cswp/nist.cswp.04162018.pdf ​  </a:t>
            </a:r>
          </a:p>
          <a:p>
            <a:pPr algn="l">
              <a:lnSpc>
                <a:spcPts val="1971"/>
              </a:lnSpc>
              <a:spcBef>
                <a:spcPct val="0"/>
              </a:spcBef>
            </a:pPr>
            <a:r>
              <a:rPr lang="en-US" sz="1792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 </a:t>
            </a:r>
          </a:p>
          <a:p>
            <a:pPr algn="l">
              <a:lnSpc>
                <a:spcPts val="1971"/>
              </a:lnSpc>
              <a:spcBef>
                <a:spcPct val="0"/>
              </a:spcBef>
            </a:pPr>
            <a:r>
              <a:rPr lang="en-US" sz="1792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2. National Institute of Standards and Technology. (2020). Security and privacy controls for information systems and organizations (NIST SP 800-53 Rev. 5). U.S. Department of Commerce. https://doi.org/10.6028/NIST.SP.800-53r5 ​</a:t>
            </a:r>
          </a:p>
          <a:p>
            <a:pPr algn="l">
              <a:lnSpc>
                <a:spcPts val="1971"/>
              </a:lnSpc>
              <a:spcBef>
                <a:spcPct val="0"/>
              </a:spcBef>
            </a:pPr>
            <a:r>
              <a:rPr lang="en-US" sz="1792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 </a:t>
            </a:r>
          </a:p>
          <a:p>
            <a:pPr algn="l">
              <a:lnSpc>
                <a:spcPts val="1971"/>
              </a:lnSpc>
              <a:spcBef>
                <a:spcPct val="0"/>
              </a:spcBef>
            </a:pPr>
            <a:r>
              <a:rPr lang="en-US" sz="1792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3. PCI Security Standards Council. (2022). Payment card industry data security standard: Requirements and testing procedures (Version 4.0). PCI SSC. https://www.pcisecuritystandards.org/document_library ​</a:t>
            </a:r>
          </a:p>
          <a:p>
            <a:pPr algn="l">
              <a:lnSpc>
                <a:spcPts val="1971"/>
              </a:lnSpc>
              <a:spcBef>
                <a:spcPct val="0"/>
              </a:spcBef>
            </a:pPr>
            <a:r>
              <a:rPr lang="en-US" sz="1792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 </a:t>
            </a:r>
          </a:p>
          <a:p>
            <a:pPr algn="l">
              <a:lnSpc>
                <a:spcPts val="1971"/>
              </a:lnSpc>
              <a:spcBef>
                <a:spcPct val="0"/>
              </a:spcBef>
            </a:pPr>
            <a:r>
              <a:rPr lang="en-US" sz="1792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4.  Federal Financial Institutions Examination Council. (2021). FFIEC IT examination handbook: Information security booklet. FFIEC. https://ithandbook.ffiec.gov/it-booklets/information-security.aspx ​ </a:t>
            </a:r>
          </a:p>
          <a:p>
            <a:pPr algn="l">
              <a:lnSpc>
                <a:spcPts val="1971"/>
              </a:lnSpc>
              <a:spcBef>
                <a:spcPct val="0"/>
              </a:spcBef>
            </a:pPr>
          </a:p>
          <a:p>
            <a:pPr algn="l">
              <a:lnSpc>
                <a:spcPts val="1971"/>
              </a:lnSpc>
              <a:spcBef>
                <a:spcPct val="0"/>
              </a:spcBef>
            </a:pPr>
            <a:r>
              <a:rPr lang="en-US" sz="1792">
                <a:solidFill>
                  <a:srgbClr val="000000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5. Gramm-Leach-Bliley Act, Pub. L. No. 106-102, 113 Stat. 1338 (1999). https://www.govinfo.gov/content/pkg/PLAW-106publ102/pdf/PLAW-106publ102.pdf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33425"/>
            <a:ext cx="8324850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E03C8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Te</a:t>
            </a:r>
            <a:r>
              <a:rPr lang="en-US" sz="8000">
                <a:solidFill>
                  <a:srgbClr val="E03C8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am Roles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9848" y="3477939"/>
            <a:ext cx="9576941" cy="371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800" indent="-32390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inzel"/>
                <a:ea typeface="Cinzel"/>
                <a:cs typeface="Cinzel"/>
                <a:sym typeface="Cinzel"/>
              </a:rPr>
              <a:t>OM PRAKASH – PROJECT LEAD / COORDINATOR</a:t>
            </a:r>
          </a:p>
          <a:p>
            <a:pPr algn="l" marL="647800" indent="-32390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inzel"/>
                <a:ea typeface="Cinzel"/>
                <a:cs typeface="Cinzel"/>
                <a:sym typeface="Cinzel"/>
              </a:rPr>
              <a:t>KENDALL WALLS – RESEARCH LEAD</a:t>
            </a:r>
          </a:p>
          <a:p>
            <a:pPr algn="l" marL="647800" indent="-32390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inzel"/>
                <a:ea typeface="Cinzel"/>
                <a:cs typeface="Cinzel"/>
                <a:sym typeface="Cinzel"/>
              </a:rPr>
              <a:t>SHAKERA SUBEDAR – COMPLIANCE ANALYST</a:t>
            </a:r>
          </a:p>
          <a:p>
            <a:pPr algn="l" marL="647800" indent="-32390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inzel"/>
                <a:ea typeface="Cinzel"/>
                <a:cs typeface="Cinzel"/>
                <a:sym typeface="Cinzel"/>
              </a:rPr>
              <a:t>YAFA ADIDA – TECHNICAL ANALYST</a:t>
            </a:r>
          </a:p>
          <a:p>
            <a:pPr algn="l" marL="647800" indent="-32390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inzel"/>
                <a:ea typeface="Cinzel"/>
                <a:cs typeface="Cinzel"/>
                <a:sym typeface="Cinzel"/>
              </a:rPr>
              <a:t>PHIL MAHUWE – RISK ANALYST</a:t>
            </a:r>
          </a:p>
          <a:p>
            <a:pPr algn="l" marL="647800" indent="-32390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inzel"/>
                <a:ea typeface="Cinzel"/>
                <a:cs typeface="Cinzel"/>
                <a:sym typeface="Cinzel"/>
              </a:rPr>
              <a:t>AHAD NIZUM – PRESENTATION LEAD</a:t>
            </a:r>
          </a:p>
          <a:p>
            <a:pPr algn="l" marL="647800" indent="-32390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inzel"/>
                <a:ea typeface="Cinzel"/>
                <a:cs typeface="Cinzel"/>
                <a:sym typeface="Cinzel"/>
              </a:rPr>
              <a:t>VICTOR TEINERT – REPORT WRITER / EDITOR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326717" y="3858"/>
            <a:ext cx="1961283" cy="2025225"/>
          </a:xfrm>
          <a:custGeom>
            <a:avLst/>
            <a:gdLst/>
            <a:ahLst/>
            <a:cxnLst/>
            <a:rect r="r" b="b" t="t" l="l"/>
            <a:pathLst>
              <a:path h="2025225" w="1961283">
                <a:moveTo>
                  <a:pt x="0" y="0"/>
                </a:moveTo>
                <a:lnTo>
                  <a:pt x="1961283" y="0"/>
                </a:lnTo>
                <a:lnTo>
                  <a:pt x="1961283" y="2025225"/>
                </a:lnTo>
                <a:lnTo>
                  <a:pt x="0" y="2025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12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A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32442" y="1427031"/>
            <a:ext cx="11027959" cy="7356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990" indent="-453495" lvl="1">
              <a:lnSpc>
                <a:spcPts val="5881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  <a:p>
            <a:pPr algn="l" marL="906990" indent="-453495" lvl="1">
              <a:lnSpc>
                <a:spcPts val="5881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AUDIT SCOPE</a:t>
            </a:r>
          </a:p>
          <a:p>
            <a:pPr algn="l" marL="906990" indent="-453495" lvl="1">
              <a:lnSpc>
                <a:spcPts val="5881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  <a:p>
            <a:pPr algn="l" marL="906990" indent="-453495" lvl="1">
              <a:lnSpc>
                <a:spcPts val="5881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GRC FRAMEWORK</a:t>
            </a:r>
          </a:p>
          <a:p>
            <a:pPr algn="l" marL="906990" indent="-453495" lvl="1">
              <a:lnSpc>
                <a:spcPts val="5881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FINDINGS (COMPLIANCE &amp; TECHNICAL)</a:t>
            </a:r>
          </a:p>
          <a:p>
            <a:pPr algn="l" marL="906990" indent="-453495" lvl="1">
              <a:lnSpc>
                <a:spcPts val="5881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RISK ASSESSMENT</a:t>
            </a:r>
          </a:p>
          <a:p>
            <a:pPr algn="l" marL="906990" indent="-453495" lvl="1">
              <a:lnSpc>
                <a:spcPts val="5881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RECOMMENDATIONS</a:t>
            </a:r>
          </a:p>
          <a:p>
            <a:pPr algn="l" marL="906990" indent="-453495" lvl="1">
              <a:lnSpc>
                <a:spcPts val="5881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REMEDIATION ROADMAP</a:t>
            </a:r>
          </a:p>
          <a:p>
            <a:pPr algn="l" marL="906990" indent="-453495" lvl="1">
              <a:lnSpc>
                <a:spcPts val="5881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  <a:p>
            <a:pPr algn="l" marL="906990" indent="-453495" lvl="1">
              <a:lnSpc>
                <a:spcPts val="5881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5747861" cy="10287000"/>
          </a:xfrm>
          <a:custGeom>
            <a:avLst/>
            <a:gdLst/>
            <a:ahLst/>
            <a:cxnLst/>
            <a:rect r="r" b="b" t="t" l="l"/>
            <a:pathLst>
              <a:path h="10287000" w="5747861">
                <a:moveTo>
                  <a:pt x="0" y="0"/>
                </a:moveTo>
                <a:lnTo>
                  <a:pt x="5747861" y="0"/>
                </a:lnTo>
                <a:lnTo>
                  <a:pt x="5747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01641" y="3858"/>
            <a:ext cx="1786359" cy="1844598"/>
          </a:xfrm>
          <a:custGeom>
            <a:avLst/>
            <a:gdLst/>
            <a:ahLst/>
            <a:cxnLst/>
            <a:rect r="r" b="b" t="t" l="l"/>
            <a:pathLst>
              <a:path h="1844598" w="1786359">
                <a:moveTo>
                  <a:pt x="0" y="0"/>
                </a:moveTo>
                <a:lnTo>
                  <a:pt x="1786359" y="0"/>
                </a:lnTo>
                <a:lnTo>
                  <a:pt x="1786359" y="1844598"/>
                </a:lnTo>
                <a:lnTo>
                  <a:pt x="0" y="184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12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A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45706" y="2949217"/>
            <a:ext cx="12542294" cy="4560572"/>
          </a:xfrm>
          <a:custGeom>
            <a:avLst/>
            <a:gdLst/>
            <a:ahLst/>
            <a:cxnLst/>
            <a:rect r="r" b="b" t="t" l="l"/>
            <a:pathLst>
              <a:path h="4560572" w="12542294">
                <a:moveTo>
                  <a:pt x="0" y="0"/>
                </a:moveTo>
                <a:lnTo>
                  <a:pt x="12542294" y="0"/>
                </a:lnTo>
                <a:lnTo>
                  <a:pt x="12542294" y="4560572"/>
                </a:lnTo>
                <a:lnTo>
                  <a:pt x="0" y="4560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7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01641" y="3858"/>
            <a:ext cx="1786359" cy="1844598"/>
          </a:xfrm>
          <a:custGeom>
            <a:avLst/>
            <a:gdLst/>
            <a:ahLst/>
            <a:cxnLst/>
            <a:rect r="r" b="b" t="t" l="l"/>
            <a:pathLst>
              <a:path h="1844598" w="1786359">
                <a:moveTo>
                  <a:pt x="0" y="0"/>
                </a:moveTo>
                <a:lnTo>
                  <a:pt x="1786359" y="0"/>
                </a:lnTo>
                <a:lnTo>
                  <a:pt x="1786359" y="1844598"/>
                </a:lnTo>
                <a:lnTo>
                  <a:pt x="0" y="184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1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858"/>
            <a:ext cx="5745706" cy="10283142"/>
          </a:xfrm>
          <a:custGeom>
            <a:avLst/>
            <a:gdLst/>
            <a:ahLst/>
            <a:cxnLst/>
            <a:rect r="r" b="b" t="t" l="l"/>
            <a:pathLst>
              <a:path h="10283142" w="5745706">
                <a:moveTo>
                  <a:pt x="0" y="0"/>
                </a:moveTo>
                <a:lnTo>
                  <a:pt x="5745706" y="0"/>
                </a:lnTo>
                <a:lnTo>
                  <a:pt x="5745706" y="10283142"/>
                </a:lnTo>
                <a:lnTo>
                  <a:pt x="0" y="10283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1641" y="3858"/>
            <a:ext cx="1786359" cy="1844598"/>
          </a:xfrm>
          <a:custGeom>
            <a:avLst/>
            <a:gdLst/>
            <a:ahLst/>
            <a:cxnLst/>
            <a:rect r="r" b="b" t="t" l="l"/>
            <a:pathLst>
              <a:path h="1844598" w="1786359">
                <a:moveTo>
                  <a:pt x="0" y="0"/>
                </a:moveTo>
                <a:lnTo>
                  <a:pt x="1786359" y="0"/>
                </a:lnTo>
                <a:lnTo>
                  <a:pt x="1786359" y="1844598"/>
                </a:lnTo>
                <a:lnTo>
                  <a:pt x="0" y="184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1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858"/>
            <a:ext cx="5715428" cy="10228955"/>
          </a:xfrm>
          <a:custGeom>
            <a:avLst/>
            <a:gdLst/>
            <a:ahLst/>
            <a:cxnLst/>
            <a:rect r="r" b="b" t="t" l="l"/>
            <a:pathLst>
              <a:path h="10228955" w="5715428">
                <a:moveTo>
                  <a:pt x="0" y="0"/>
                </a:moveTo>
                <a:lnTo>
                  <a:pt x="5715428" y="0"/>
                </a:lnTo>
                <a:lnTo>
                  <a:pt x="5715428" y="10228954"/>
                </a:lnTo>
                <a:lnTo>
                  <a:pt x="0" y="10228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64399" y="2071040"/>
            <a:ext cx="7191375" cy="180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7724" indent="-223862" lvl="1">
              <a:lnSpc>
                <a:spcPts val="2903"/>
              </a:lnSpc>
              <a:buFont typeface="Arial"/>
              <a:buChar char="•"/>
            </a:pP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ore Banking Mainframe</a:t>
            </a:r>
          </a:p>
          <a:p>
            <a:pPr algn="l" marL="447724" indent="-223862" lvl="1">
              <a:lnSpc>
                <a:spcPts val="2903"/>
              </a:lnSpc>
              <a:buFont typeface="Arial"/>
              <a:buChar char="•"/>
            </a:pP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Azure Cloud</a:t>
            </a:r>
          </a:p>
          <a:p>
            <a:pPr algn="l" marL="447724" indent="-223862" lvl="1">
              <a:lnSpc>
                <a:spcPts val="2903"/>
              </a:lnSpc>
              <a:buFont typeface="Arial"/>
              <a:buChar char="•"/>
            </a:pP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IAM / Active Directory</a:t>
            </a:r>
          </a:p>
          <a:p>
            <a:pPr algn="l" marL="447724" indent="-223862" lvl="1">
              <a:lnSpc>
                <a:spcPts val="2903"/>
              </a:lnSpc>
              <a:buFont typeface="Arial"/>
              <a:buChar char="•"/>
            </a:pP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IR / DR Systems</a:t>
            </a:r>
          </a:p>
          <a:p>
            <a:pPr algn="l" marL="0" indent="0" lvl="0">
              <a:lnSpc>
                <a:spcPts val="290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296400" y="1514475"/>
            <a:ext cx="719137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</a:pPr>
            <a:r>
              <a:rPr lang="en-US" b="true" sz="2600">
                <a:solidFill>
                  <a:srgbClr val="E03C8A"/>
                </a:solidFill>
                <a:latin typeface="DM Sans Bold"/>
                <a:ea typeface="DM Sans Bold"/>
                <a:cs typeface="DM Sans Bold"/>
                <a:sym typeface="DM Sans Bold"/>
              </a:rPr>
              <a:t>SY</a:t>
            </a:r>
            <a:r>
              <a:rPr lang="en-US" b="true" sz="2600">
                <a:solidFill>
                  <a:srgbClr val="E03C8A"/>
                </a:solidFill>
                <a:latin typeface="DM Sans Bold"/>
                <a:ea typeface="DM Sans Bold"/>
                <a:cs typeface="DM Sans Bold"/>
                <a:sym typeface="DM Sans Bold"/>
              </a:rPr>
              <a:t>STEMS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64399" y="4869107"/>
            <a:ext cx="7191375" cy="1804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7724" indent="-223862" lvl="1">
              <a:lnSpc>
                <a:spcPts val="2903"/>
              </a:lnSpc>
              <a:buFont typeface="Arial"/>
              <a:buChar char="•"/>
            </a:pP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Access Governance</a:t>
            </a:r>
          </a:p>
          <a:p>
            <a:pPr algn="l" marL="447724" indent="-223862" lvl="1">
              <a:lnSpc>
                <a:spcPts val="2903"/>
              </a:lnSpc>
              <a:buFont typeface="Arial"/>
              <a:buChar char="•"/>
            </a:pP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Vendor Management</a:t>
            </a:r>
          </a:p>
          <a:p>
            <a:pPr algn="l" marL="447724" indent="-223862" lvl="1">
              <a:lnSpc>
                <a:spcPts val="2903"/>
              </a:lnSpc>
              <a:buFont typeface="Arial"/>
              <a:buChar char="•"/>
            </a:pP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Policy Enforcement</a:t>
            </a:r>
          </a:p>
          <a:p>
            <a:pPr algn="l" marL="447724" indent="-223862" lvl="1">
              <a:lnSpc>
                <a:spcPts val="2903"/>
              </a:lnSpc>
              <a:buFont typeface="Arial"/>
              <a:buChar char="•"/>
            </a:pPr>
            <a:r>
              <a:rPr lang="en-US" sz="2073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Awareness Training</a:t>
            </a:r>
          </a:p>
          <a:p>
            <a:pPr algn="l" marL="0" indent="0" lvl="0">
              <a:lnSpc>
                <a:spcPts val="290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296400" y="4200525"/>
            <a:ext cx="7459374" cy="92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5"/>
              </a:lnSpc>
            </a:pPr>
            <a:r>
              <a:rPr lang="en-US" b="true" sz="2696">
                <a:solidFill>
                  <a:srgbClr val="E03C8A"/>
                </a:solidFill>
                <a:latin typeface="DM Sans Bold"/>
                <a:ea typeface="DM Sans Bold"/>
                <a:cs typeface="DM Sans Bold"/>
                <a:sym typeface="DM Sans Bold"/>
              </a:rPr>
              <a:t>PR</a:t>
            </a:r>
            <a:r>
              <a:rPr lang="en-US" b="true" sz="2696">
                <a:solidFill>
                  <a:srgbClr val="E03C8A"/>
                </a:solidFill>
                <a:latin typeface="DM Sans Bold"/>
                <a:ea typeface="DM Sans Bold"/>
                <a:cs typeface="DM Sans Bold"/>
                <a:sym typeface="DM Sans Bold"/>
              </a:rPr>
              <a:t>OCESSES</a:t>
            </a:r>
          </a:p>
          <a:p>
            <a:pPr algn="l" marL="0" indent="0" lvl="0">
              <a:lnSpc>
                <a:spcPts val="377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296400" y="6626184"/>
            <a:ext cx="2955131" cy="45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5"/>
              </a:lnSpc>
              <a:spcBef>
                <a:spcPct val="0"/>
              </a:spcBef>
            </a:pPr>
            <a:r>
              <a:rPr lang="en-US" b="true" sz="2696" strike="noStrike" u="none">
                <a:solidFill>
                  <a:srgbClr val="E03C8A"/>
                </a:solidFill>
                <a:latin typeface="DM Sans Bold"/>
                <a:ea typeface="DM Sans Bold"/>
                <a:cs typeface="DM Sans Bold"/>
                <a:sym typeface="DM Sans Bold"/>
              </a:rPr>
              <a:t>STANDARDS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64399" y="7528453"/>
            <a:ext cx="6123533" cy="35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  <a:spcBef>
                <a:spcPct val="0"/>
              </a:spcBef>
            </a:pPr>
            <a:r>
              <a:rPr lang="en-US" sz="2073" strike="noStrike" u="none">
                <a:solidFill>
                  <a:srgbClr val="333333"/>
                </a:solidFill>
                <a:latin typeface="DM Sans"/>
                <a:ea typeface="DM Sans"/>
                <a:cs typeface="DM Sans"/>
                <a:sym typeface="DM Sans"/>
              </a:rPr>
              <a:t>GLBA · PCI-DSS v4.0 · FFIEC · NIST CSF · ISACA ITAF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A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1641" y="3858"/>
            <a:ext cx="1786359" cy="1844598"/>
          </a:xfrm>
          <a:custGeom>
            <a:avLst/>
            <a:gdLst/>
            <a:ahLst/>
            <a:cxnLst/>
            <a:rect r="r" b="b" t="t" l="l"/>
            <a:pathLst>
              <a:path h="1844598" w="1786359">
                <a:moveTo>
                  <a:pt x="0" y="0"/>
                </a:moveTo>
                <a:lnTo>
                  <a:pt x="1786359" y="0"/>
                </a:lnTo>
                <a:lnTo>
                  <a:pt x="1786359" y="1844598"/>
                </a:lnTo>
                <a:lnTo>
                  <a:pt x="0" y="184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1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858"/>
            <a:ext cx="5745706" cy="10283142"/>
          </a:xfrm>
          <a:custGeom>
            <a:avLst/>
            <a:gdLst/>
            <a:ahLst/>
            <a:cxnLst/>
            <a:rect r="r" b="b" t="t" l="l"/>
            <a:pathLst>
              <a:path h="10283142" w="5745706">
                <a:moveTo>
                  <a:pt x="0" y="0"/>
                </a:moveTo>
                <a:lnTo>
                  <a:pt x="5745706" y="0"/>
                </a:lnTo>
                <a:lnTo>
                  <a:pt x="5745706" y="10283142"/>
                </a:lnTo>
                <a:lnTo>
                  <a:pt x="0" y="10283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47017" y="1588959"/>
            <a:ext cx="6183386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Methodology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39284" y="4061452"/>
            <a:ext cx="10237756" cy="3628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7513" indent="-448757" lvl="1">
              <a:lnSpc>
                <a:spcPts val="5819"/>
              </a:lnSpc>
              <a:buFont typeface="Arial"/>
              <a:buChar char="•"/>
            </a:pPr>
            <a:r>
              <a:rPr lang="en-US" sz="415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Hybrid approach: Waterfall + Agile</a:t>
            </a:r>
          </a:p>
          <a:p>
            <a:pPr algn="l" marL="897513" indent="-448757" lvl="1">
              <a:lnSpc>
                <a:spcPts val="5819"/>
              </a:lnSpc>
              <a:buFont typeface="Arial"/>
              <a:buChar char="•"/>
            </a:pPr>
            <a:r>
              <a:rPr lang="en-US" sz="415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Weekly team check-ins</a:t>
            </a:r>
          </a:p>
          <a:p>
            <a:pPr algn="l" marL="897513" indent="-448757" lvl="1">
              <a:lnSpc>
                <a:spcPts val="5819"/>
              </a:lnSpc>
              <a:buFont typeface="Arial"/>
              <a:buChar char="•"/>
            </a:pPr>
            <a:r>
              <a:rPr lang="en-US" sz="415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ISACA risk-based audit framework</a:t>
            </a:r>
          </a:p>
          <a:p>
            <a:pPr algn="l" marL="897513" indent="-448757" lvl="1">
              <a:lnSpc>
                <a:spcPts val="5819"/>
              </a:lnSpc>
              <a:buFont typeface="Arial"/>
              <a:buChar char="•"/>
            </a:pPr>
            <a:r>
              <a:rPr lang="en-US" sz="415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NIST CSF &amp; 800-53 control mapping</a:t>
            </a:r>
          </a:p>
          <a:p>
            <a:pPr algn="l" marL="897513" indent="-448757" lvl="1">
              <a:lnSpc>
                <a:spcPts val="5819"/>
              </a:lnSpc>
              <a:buFont typeface="Arial"/>
              <a:buChar char="•"/>
            </a:pPr>
            <a:r>
              <a:rPr lang="en-US" sz="415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Evidence-based validation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821644"/>
            <a:ext cx="7210971" cy="7232220"/>
            <a:chOff x="0" y="0"/>
            <a:chExt cx="158904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904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89043">
                  <a:moveTo>
                    <a:pt x="0" y="0"/>
                  </a:moveTo>
                  <a:lnTo>
                    <a:pt x="1589043" y="0"/>
                  </a:lnTo>
                  <a:lnTo>
                    <a:pt x="158904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270" r="0" b="-227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501641" y="3858"/>
            <a:ext cx="1786359" cy="1844598"/>
          </a:xfrm>
          <a:custGeom>
            <a:avLst/>
            <a:gdLst/>
            <a:ahLst/>
            <a:cxnLst/>
            <a:rect r="r" b="b" t="t" l="l"/>
            <a:pathLst>
              <a:path h="1844598" w="1786359">
                <a:moveTo>
                  <a:pt x="0" y="0"/>
                </a:moveTo>
                <a:lnTo>
                  <a:pt x="1786359" y="0"/>
                </a:lnTo>
                <a:lnTo>
                  <a:pt x="1786359" y="1844598"/>
                </a:lnTo>
                <a:lnTo>
                  <a:pt x="0" y="184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12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8111" y="2821644"/>
            <a:ext cx="6057153" cy="7232220"/>
          </a:xfrm>
          <a:custGeom>
            <a:avLst/>
            <a:gdLst/>
            <a:ahLst/>
            <a:cxnLst/>
            <a:rect r="r" b="b" t="t" l="l"/>
            <a:pathLst>
              <a:path h="7232220" w="6057153">
                <a:moveTo>
                  <a:pt x="0" y="0"/>
                </a:moveTo>
                <a:lnTo>
                  <a:pt x="6057154" y="0"/>
                </a:lnTo>
                <a:lnTo>
                  <a:pt x="6057154" y="7232220"/>
                </a:lnTo>
                <a:lnTo>
                  <a:pt x="0" y="7232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19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9150" y="269581"/>
            <a:ext cx="8324850" cy="22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>
                <a:solidFill>
                  <a:srgbClr val="E03C8A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GRC Framework Overview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BA3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1641" y="3858"/>
            <a:ext cx="1786359" cy="1844598"/>
          </a:xfrm>
          <a:custGeom>
            <a:avLst/>
            <a:gdLst/>
            <a:ahLst/>
            <a:cxnLst/>
            <a:rect r="r" b="b" t="t" l="l"/>
            <a:pathLst>
              <a:path h="1844598" w="1786359">
                <a:moveTo>
                  <a:pt x="0" y="0"/>
                </a:moveTo>
                <a:lnTo>
                  <a:pt x="1786359" y="0"/>
                </a:lnTo>
                <a:lnTo>
                  <a:pt x="1786359" y="1844598"/>
                </a:lnTo>
                <a:lnTo>
                  <a:pt x="0" y="184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1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858"/>
            <a:ext cx="5745706" cy="10283142"/>
          </a:xfrm>
          <a:custGeom>
            <a:avLst/>
            <a:gdLst/>
            <a:ahLst/>
            <a:cxnLst/>
            <a:rect r="r" b="b" t="t" l="l"/>
            <a:pathLst>
              <a:path h="10283142" w="5745706">
                <a:moveTo>
                  <a:pt x="0" y="0"/>
                </a:moveTo>
                <a:lnTo>
                  <a:pt x="5745706" y="0"/>
                </a:lnTo>
                <a:lnTo>
                  <a:pt x="5745706" y="10283142"/>
                </a:lnTo>
                <a:lnTo>
                  <a:pt x="0" y="10283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82611" y="3156726"/>
            <a:ext cx="11112210" cy="401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45418" indent="-622709" lvl="1">
              <a:lnSpc>
                <a:spcPts val="6345"/>
              </a:lnSpc>
              <a:buFont typeface="Arial"/>
              <a:buChar char="•"/>
            </a:pPr>
            <a:r>
              <a:rPr lang="en-US" sz="5768">
                <a:solidFill>
                  <a:srgbClr val="333333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MFA not fully implemented</a:t>
            </a:r>
          </a:p>
          <a:p>
            <a:pPr algn="l" marL="1245418" indent="-622709" lvl="1">
              <a:lnSpc>
                <a:spcPts val="6345"/>
              </a:lnSpc>
              <a:buFont typeface="Arial"/>
              <a:buChar char="•"/>
            </a:pPr>
            <a:r>
              <a:rPr lang="en-US" sz="5768">
                <a:solidFill>
                  <a:srgbClr val="333333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Shared admin accounts</a:t>
            </a:r>
          </a:p>
          <a:p>
            <a:pPr algn="l" marL="1245418" indent="-622709" lvl="1">
              <a:lnSpc>
                <a:spcPts val="6345"/>
              </a:lnSpc>
              <a:buFont typeface="Arial"/>
              <a:buChar char="•"/>
            </a:pPr>
            <a:r>
              <a:rPr lang="en-US" sz="5768">
                <a:solidFill>
                  <a:srgbClr val="333333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Vendor assessments incomplete</a:t>
            </a:r>
          </a:p>
          <a:p>
            <a:pPr algn="l" marL="1245418" indent="-622709" lvl="1">
              <a:lnSpc>
                <a:spcPts val="6345"/>
              </a:lnSpc>
              <a:buFont typeface="Arial"/>
              <a:buChar char="•"/>
            </a:pPr>
            <a:r>
              <a:rPr lang="en-US" sz="5768">
                <a:solidFill>
                  <a:srgbClr val="333333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Missing SOC 2 reviews</a:t>
            </a:r>
          </a:p>
          <a:p>
            <a:pPr algn="l" marL="1245418" indent="-622709" lvl="1">
              <a:lnSpc>
                <a:spcPts val="6345"/>
              </a:lnSpc>
              <a:buFont typeface="Arial"/>
              <a:buChar char="•"/>
            </a:pPr>
            <a:r>
              <a:rPr lang="en-US" sz="5768">
                <a:solidFill>
                  <a:srgbClr val="333333"/>
                </a:solidFill>
                <a:latin typeface="Georgia Pro Light"/>
                <a:ea typeface="Georgia Pro Light"/>
                <a:cs typeface="Georgia Pro Light"/>
                <a:sym typeface="Georgia Pro Light"/>
              </a:rPr>
              <a:t>EISP inconsistently enforced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10287000"/>
            <a:chOff x="0" y="0"/>
            <a:chExt cx="117020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020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70208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205" r="0" b="-20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5458" y="729779"/>
            <a:ext cx="9605783" cy="7180647"/>
            <a:chOff x="0" y="0"/>
            <a:chExt cx="12807711" cy="957419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23692" y="66675"/>
              <a:ext cx="11099800" cy="155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>
                  <a:solidFill>
                    <a:srgbClr val="E03C8A"/>
                  </a:solidFill>
                  <a:latin typeface="Georgia Pro Light"/>
                  <a:ea typeface="Georgia Pro Light"/>
                  <a:cs typeface="Georgia Pro Light"/>
                  <a:sym typeface="Georgia Pro Light"/>
                </a:rPr>
                <a:t>Technical Analysis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484623"/>
              <a:ext cx="12807711" cy="5089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01530" indent="-350765" lvl="1">
                <a:lnSpc>
                  <a:spcPts val="4549"/>
                </a:lnSpc>
                <a:buFont typeface="Arial"/>
                <a:buChar char="•"/>
              </a:pPr>
              <a:r>
                <a:rPr lang="en-US" sz="324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Ou</a:t>
              </a:r>
              <a:r>
                <a:rPr lang="en-US" sz="324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tdated patching on legacy systems</a:t>
              </a:r>
            </a:p>
            <a:p>
              <a:pPr algn="l" marL="701530" indent="-350765" lvl="1">
                <a:lnSpc>
                  <a:spcPts val="4549"/>
                </a:lnSpc>
                <a:buFont typeface="Arial"/>
                <a:buChar char="•"/>
              </a:pPr>
              <a:r>
                <a:rPr lang="en-US" sz="324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Weak IAM controls and credential reuse</a:t>
              </a:r>
            </a:p>
            <a:p>
              <a:pPr algn="l" marL="701530" indent="-350765" lvl="1">
                <a:lnSpc>
                  <a:spcPts val="4549"/>
                </a:lnSpc>
                <a:buFont typeface="Arial"/>
                <a:buChar char="•"/>
              </a:pPr>
              <a:r>
                <a:rPr lang="en-US" sz="324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Azure logging inconsistent</a:t>
              </a:r>
            </a:p>
            <a:p>
              <a:pPr algn="l" marL="701530" indent="-350765" lvl="1">
                <a:lnSpc>
                  <a:spcPts val="4549"/>
                </a:lnSpc>
                <a:buFont typeface="Arial"/>
                <a:buChar char="•"/>
              </a:pPr>
              <a:r>
                <a:rPr lang="en-US" sz="324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Flat network segmentation</a:t>
              </a:r>
            </a:p>
            <a:p>
              <a:pPr algn="l" marL="701530" indent="-350765" lvl="1">
                <a:lnSpc>
                  <a:spcPts val="4549"/>
                </a:lnSpc>
                <a:buFont typeface="Arial"/>
                <a:buChar char="•"/>
              </a:pPr>
              <a:r>
                <a:rPr lang="en-US" sz="324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Outdated IR plan</a:t>
              </a:r>
            </a:p>
            <a:p>
              <a:pPr algn="l" marL="701530" indent="-350765" lvl="1">
                <a:lnSpc>
                  <a:spcPts val="4549"/>
                </a:lnSpc>
                <a:buFont typeface="Arial"/>
                <a:buChar char="•"/>
              </a:pPr>
              <a:r>
                <a:rPr lang="en-US" sz="324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DR not tested</a:t>
              </a:r>
            </a:p>
            <a:p>
              <a:pPr algn="l" marL="0" indent="0" lvl="0">
                <a:lnSpc>
                  <a:spcPts val="339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643597" y="3858"/>
            <a:ext cx="1644403" cy="1698014"/>
          </a:xfrm>
          <a:custGeom>
            <a:avLst/>
            <a:gdLst/>
            <a:ahLst/>
            <a:cxnLst/>
            <a:rect r="r" b="b" t="t" l="l"/>
            <a:pathLst>
              <a:path h="1698014" w="1644403">
                <a:moveTo>
                  <a:pt x="0" y="0"/>
                </a:moveTo>
                <a:lnTo>
                  <a:pt x="1644403" y="0"/>
                </a:lnTo>
                <a:lnTo>
                  <a:pt x="1644403" y="1698014"/>
                </a:lnTo>
                <a:lnTo>
                  <a:pt x="0" y="1698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12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AUDIT</dc:description>
  <dc:identifier>DAG7DdMqfiQ</dc:identifier>
  <dcterms:modified xsi:type="dcterms:W3CDTF">2011-08-01T06:04:30Z</dcterms:modified>
  <cp:revision>1</cp:revision>
  <dc:title>Presentation - AUDIT</dc:title>
</cp:coreProperties>
</file>